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2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85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77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70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62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54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46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39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21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D294-9EA3-4543-861C-6514FC871A05}" type="datetimeFigureOut">
              <a:rPr lang="en-US" smtClean="0"/>
              <a:t>9/5/13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B326F-6079-804E-8320-10D60570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8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92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85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77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70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62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54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46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39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(8/27/13 11:58) -----</a:t>
            </a:r>
          </a:p>
          <a:p>
            <a:r>
              <a:rPr lang="en-US" dirty="0"/>
              <a:t>improvements -&gt; speedups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EFB9F8-30CD-4D0E-8A6B-0E9017AD9D5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1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7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0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3450" y="301625"/>
            <a:ext cx="2260600" cy="6426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650" y="301625"/>
            <a:ext cx="6629400" cy="6426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3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9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650" y="1757363"/>
            <a:ext cx="4445000" cy="4970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757363"/>
            <a:ext cx="4445000" cy="4970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9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70" indent="0">
              <a:buNone/>
              <a:defRPr sz="1600" b="1"/>
            </a:lvl5pPr>
            <a:lvl6pPr marL="2285962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70" indent="0">
              <a:buNone/>
              <a:defRPr sz="1600" b="1"/>
            </a:lvl5pPr>
            <a:lvl6pPr marL="2285962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9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5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0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5" indent="0">
              <a:buNone/>
              <a:defRPr sz="1000"/>
            </a:lvl3pPr>
            <a:lvl4pPr marL="1371577" indent="0">
              <a:buNone/>
              <a:defRPr sz="900"/>
            </a:lvl4pPr>
            <a:lvl5pPr marL="1828770" indent="0">
              <a:buNone/>
              <a:defRPr sz="900"/>
            </a:lvl5pPr>
            <a:lvl6pPr marL="2285962" indent="0">
              <a:buNone/>
              <a:defRPr sz="900"/>
            </a:lvl6pPr>
            <a:lvl7pPr marL="2743154" indent="0">
              <a:buNone/>
              <a:defRPr sz="900"/>
            </a:lvl7pPr>
            <a:lvl8pPr marL="3200346" indent="0">
              <a:buNone/>
              <a:defRPr sz="900"/>
            </a:lvl8pPr>
            <a:lvl9pPr marL="36575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2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2000"/>
            </a:lvl4pPr>
            <a:lvl5pPr marL="1828770" indent="0">
              <a:buNone/>
              <a:defRPr sz="2000"/>
            </a:lvl5pPr>
            <a:lvl6pPr marL="2285962" indent="0">
              <a:buNone/>
              <a:defRPr sz="2000"/>
            </a:lvl6pPr>
            <a:lvl7pPr marL="2743154" indent="0">
              <a:buNone/>
              <a:defRPr sz="2000"/>
            </a:lvl7pPr>
            <a:lvl8pPr marL="3200346" indent="0">
              <a:buNone/>
              <a:defRPr sz="2000"/>
            </a:lvl8pPr>
            <a:lvl9pPr marL="365753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5" indent="0">
              <a:buNone/>
              <a:defRPr sz="1000"/>
            </a:lvl3pPr>
            <a:lvl4pPr marL="1371577" indent="0">
              <a:buNone/>
              <a:defRPr sz="900"/>
            </a:lvl4pPr>
            <a:lvl5pPr marL="1828770" indent="0">
              <a:buNone/>
              <a:defRPr sz="900"/>
            </a:lvl5pPr>
            <a:lvl6pPr marL="2285962" indent="0">
              <a:buNone/>
              <a:defRPr sz="900"/>
            </a:lvl6pPr>
            <a:lvl7pPr marL="2743154" indent="0">
              <a:buNone/>
              <a:defRPr sz="900"/>
            </a:lvl7pPr>
            <a:lvl8pPr marL="3200346" indent="0">
              <a:buNone/>
              <a:defRPr sz="900"/>
            </a:lvl8pPr>
            <a:lvl9pPr marL="36575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9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9" tIns="45719" rIns="91439" bIns="4571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1"/>
            <a:ext cx="2133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9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4" indent="-342894" algn="l" defTabSz="45719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7" indent="-285745" algn="l" defTabSz="45719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4571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4" indent="-228596" algn="l" defTabSz="45719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6" indent="-228596" algn="l" defTabSz="45719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3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5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b.csail.mit.edu/6885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6885-staff@mit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hyperlink" Target="http://geops.csail.mit.edu/Map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6.885 Class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 Madden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15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0095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1"/>
    </mc:Choice>
    <mc:Fallback xmlns="">
      <p:transition xmlns:p14="http://schemas.microsoft.com/office/powerpoint/2010/main" spd="slow" advTm="202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Course Staff: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Sam Madden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Amol</a:t>
            </a:r>
            <a:r>
              <a:rPr lang="en-US" dirty="0" smtClean="0"/>
              <a:t> </a:t>
            </a:r>
            <a:r>
              <a:rPr lang="en-US" dirty="0" err="1" smtClean="0"/>
              <a:t>Deshpande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Adam Marcus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Eugene Wu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Contact us at: </a:t>
            </a:r>
            <a:r>
              <a:rPr lang="en-US" dirty="0" smtClean="0">
                <a:hlinkClick r:id="rId2"/>
              </a:rPr>
              <a:t>6885-staff@mit.edu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Website: </a:t>
            </a:r>
            <a:r>
              <a:rPr lang="en-US" dirty="0" smtClean="0">
                <a:hlinkClick r:id="rId3"/>
              </a:rPr>
              <a:t>http://db.csail.mit.edu/6885/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mitdbg</a:t>
            </a:r>
            <a:r>
              <a:rPr lang="en-US" dirty="0" smtClean="0"/>
              <a:t>/</a:t>
            </a:r>
            <a:r>
              <a:rPr lang="en-US" dirty="0" err="1" smtClean="0"/>
              <a:t>asciiclass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First Lab Due Monday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604835" y="1"/>
            <a:ext cx="1539166" cy="6863810"/>
            <a:chOff x="7973453" y="1"/>
            <a:chExt cx="1170547" cy="52199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5985" y="1"/>
              <a:ext cx="1158015" cy="14614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5984" y="1492463"/>
              <a:ext cx="1158015" cy="137976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3453" y="2887715"/>
              <a:ext cx="1170547" cy="1170547"/>
            </a:xfrm>
            <a:prstGeom prst="rect">
              <a:avLst/>
            </a:prstGeom>
          </p:spPr>
        </p:pic>
        <p:pic>
          <p:nvPicPr>
            <p:cNvPr id="8" name="Picture 7" descr="Screen Shot 2012-11-14 at 10.10.00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623" y="4073752"/>
              <a:ext cx="1132376" cy="1146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095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-1703190" y="-13089"/>
            <a:ext cx="12531308" cy="689173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66948" y="36294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Interactive </a:t>
            </a:r>
            <a:br>
              <a:rPr lang="en-US" dirty="0" smtClean="0"/>
            </a:br>
            <a:r>
              <a:rPr lang="en-US" dirty="0" smtClean="0"/>
              <a:t>Large-Scale Visualization</a:t>
            </a:r>
            <a:br>
              <a:rPr lang="en-US" dirty="0" smtClean="0"/>
            </a:br>
            <a:r>
              <a:rPr lang="en-US" dirty="0" smtClean="0"/>
              <a:t>using a GPU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6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"/>
    </mc:Choice>
    <mc:Fallback xmlns="">
      <p:transition xmlns:p14="http://schemas.microsoft.com/office/powerpoint/2010/main" spd="slow" advTm="52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69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E77003"/>
                </a:solidFill>
                <a:latin typeface="Helvetica"/>
                <a:cs typeface="Helvetica"/>
              </a:rPr>
              <a:t>The Need for Interactive Analytics</a:t>
            </a:r>
            <a:endParaRPr lang="en-US" b="1" dirty="0">
              <a:solidFill>
                <a:srgbClr val="E77003"/>
              </a:solidFill>
              <a:latin typeface="Helvetica"/>
              <a:cs typeface="Helvetica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0374" y="906306"/>
            <a:ext cx="8785639" cy="4525963"/>
          </a:xfrm>
        </p:spPr>
        <p:txBody>
          <a:bodyPr>
            <a:normAutofit/>
          </a:bodyPr>
          <a:lstStyle/>
          <a:p>
            <a:endParaRPr lang="en-US" sz="2900" dirty="0"/>
          </a:p>
          <a:p>
            <a:r>
              <a:rPr lang="en-US" sz="2900" dirty="0" err="1"/>
              <a:t>DataHub</a:t>
            </a:r>
            <a:r>
              <a:rPr lang="en-US" sz="2900" dirty="0"/>
              <a:t> needs to support </a:t>
            </a:r>
            <a:r>
              <a:rPr lang="en-US" sz="2900" i="1" dirty="0"/>
              <a:t>browsing</a:t>
            </a:r>
            <a:r>
              <a:rPr lang="en-US" sz="2900" dirty="0"/>
              <a:t> massive data sets</a:t>
            </a:r>
          </a:p>
          <a:p>
            <a:endParaRPr lang="en-US" sz="2900" dirty="0"/>
          </a:p>
          <a:p>
            <a:r>
              <a:rPr lang="en-US" sz="2900" dirty="0"/>
              <a:t>Browsing is best supported through visualization</a:t>
            </a:r>
          </a:p>
          <a:p>
            <a:pPr marL="0" indent="0">
              <a:buNone/>
            </a:pPr>
            <a:endParaRPr lang="en-US" sz="2900" dirty="0">
              <a:sym typeface="Wingdings"/>
            </a:endParaRPr>
          </a:p>
          <a:p>
            <a:pPr marL="0" indent="0">
              <a:buNone/>
            </a:pPr>
            <a:r>
              <a:rPr lang="en-US" sz="2900" dirty="0">
                <a:sym typeface="Wingdings"/>
              </a:rPr>
              <a:t> </a:t>
            </a:r>
            <a:r>
              <a:rPr lang="en-US" sz="2900" dirty="0"/>
              <a:t>ad-hoc analytics, with millisecond response times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3088" t="7843" r="30147" b="69608"/>
          <a:stretch>
            <a:fillRect/>
          </a:stretch>
        </p:blipFill>
        <p:spPr bwMode="auto">
          <a:xfrm>
            <a:off x="462403" y="4686622"/>
            <a:ext cx="4053725" cy="1554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/>
          <a:srcRect l="55464" t="6386" r="2058" b="57695"/>
          <a:stretch/>
        </p:blipFill>
        <p:spPr>
          <a:xfrm>
            <a:off x="4874489" y="4394671"/>
            <a:ext cx="3884178" cy="24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5"/>
    </mc:Choice>
    <mc:Fallback xmlns="">
      <p:transition xmlns:p14="http://schemas.microsoft.com/office/powerpoint/2010/main" spd="slow" advTm="55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27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300" b="1" dirty="0" err="1">
                <a:solidFill>
                  <a:srgbClr val="E77003"/>
                </a:solidFill>
                <a:latin typeface="Helvetica"/>
                <a:cs typeface="Helvetica"/>
              </a:rPr>
              <a:t>MapD</a:t>
            </a:r>
            <a:r>
              <a:rPr lang="en-US" sz="3300" b="1" dirty="0">
                <a:solidFill>
                  <a:srgbClr val="E77003"/>
                </a:solidFill>
                <a:latin typeface="Helvetica"/>
                <a:cs typeface="Helvetica"/>
              </a:rPr>
              <a:t>: GPU Accelerated SQL Database</a:t>
            </a:r>
            <a:endParaRPr lang="en-US" sz="3300" b="1" dirty="0">
              <a:solidFill>
                <a:srgbClr val="E77003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02" y="1183863"/>
            <a:ext cx="5230345" cy="5138296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 smtClean="0"/>
              <a:t>Key insight:  </a:t>
            </a:r>
            <a:r>
              <a:rPr lang="en-US" dirty="0" smtClean="0"/>
              <a:t>GPUs have enough memory that a cluster of them can store substantial amounts of data</a:t>
            </a:r>
          </a:p>
          <a:p>
            <a:endParaRPr lang="en-US" dirty="0"/>
          </a:p>
          <a:p>
            <a:r>
              <a:rPr lang="en-US" dirty="0" smtClean="0"/>
              <a:t>Not an accelerator, but a full blown query processor!</a:t>
            </a:r>
          </a:p>
          <a:p>
            <a:endParaRPr lang="en-US" dirty="0"/>
          </a:p>
          <a:p>
            <a:r>
              <a:rPr lang="en-US" dirty="0" smtClean="0"/>
              <a:t>Massive parallelism enables interactive browsing interfaces</a:t>
            </a:r>
            <a:endParaRPr lang="en-US" dirty="0"/>
          </a:p>
          <a:p>
            <a:pPr lvl="1"/>
            <a:r>
              <a:rPr lang="en-US" dirty="0" smtClean="0"/>
              <a:t>4x GPUs can provide &gt; 1 TB/sec of bandwidth</a:t>
            </a:r>
          </a:p>
          <a:p>
            <a:pPr lvl="1"/>
            <a:r>
              <a:rPr lang="en-US" dirty="0" smtClean="0"/>
              <a:t>12 </a:t>
            </a:r>
            <a:r>
              <a:rPr lang="en-US" dirty="0" err="1" smtClean="0"/>
              <a:t>Tflops</a:t>
            </a:r>
            <a:r>
              <a:rPr lang="en-US" dirty="0" smtClean="0"/>
              <a:t> compute</a:t>
            </a:r>
          </a:p>
          <a:p>
            <a:pPr lvl="1"/>
            <a:r>
              <a:rPr lang="en-US" dirty="0" smtClean="0"/>
              <a:t>Order of magnitude speedups over CPUs, when data is on GPU</a:t>
            </a:r>
          </a:p>
          <a:p>
            <a:pPr lvl="1"/>
            <a:endParaRPr lang="en-US" dirty="0"/>
          </a:p>
          <a:p>
            <a:r>
              <a:rPr lang="en-US" dirty="0" smtClean="0"/>
              <a:t>“Shared nothing” arrangement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3"/>
          <a:srcRect l="55633" r="1889" b="11152"/>
          <a:stretch/>
        </p:blipFill>
        <p:spPr>
          <a:xfrm>
            <a:off x="5275241" y="764814"/>
            <a:ext cx="3884178" cy="60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09"/>
    </mc:Choice>
    <mc:Fallback xmlns="">
      <p:transition xmlns:p14="http://schemas.microsoft.com/office/powerpoint/2010/main" spd="slow" advTm="216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extBox 1">
            <a:hlinkClick r:id="rId3" tooltip="Open MapD URL"/>
          </p:cNvPr>
          <p:cNvSpPr txBox="1"/>
          <p:nvPr/>
        </p:nvSpPr>
        <p:spPr>
          <a:xfrm>
            <a:off x="341021" y="6065805"/>
            <a:ext cx="7907075" cy="7611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lIns="83241" tIns="41623" rIns="83241" bIns="41623" rtlCol="0">
            <a:spAutoFit/>
          </a:bodyPr>
          <a:lstStyle/>
          <a:p>
            <a:r>
              <a:rPr lang="en-US" sz="4400" dirty="0">
                <a:solidFill>
                  <a:srgbClr val="77933C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054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"/>
    </mc:Choice>
    <mc:Fallback xmlns="">
      <p:transition xmlns:p14="http://schemas.microsoft.com/office/powerpoint/2010/main" spd="slow" advTm="10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ain2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0863"/>
            <a:ext cx="9144000" cy="5146798"/>
          </a:xfrm>
        </p:spPr>
      </p:pic>
    </p:spTree>
    <p:extLst>
      <p:ext uri="{BB962C8B-B14F-4D97-AF65-F5344CB8AC3E}">
        <p14:creationId xmlns:p14="http://schemas.microsoft.com/office/powerpoint/2010/main" val="331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"/>
    </mc:Choice>
    <mc:Fallback xmlns="">
      <p:transition xmlns:p14="http://schemas.microsoft.com/office/powerpoint/2010/main" spd="slow" advTm="55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0758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"/>
    </mc:Choice>
    <mc:Fallback xmlns="">
      <p:transition xmlns:p14="http://schemas.microsoft.com/office/powerpoint/2010/main" spd="slow" advTm="5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8607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"/>
    </mc:Choice>
    <mc:Fallback xmlns="">
      <p:transition xmlns:p14="http://schemas.microsoft.com/office/powerpoint/2010/main" spd="slow" advTm="7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139</Words>
  <Application>Microsoft Macintosh PowerPoint</Application>
  <PresentationFormat>On-screen Show (4:3)</PresentationFormat>
  <Paragraphs>38</Paragraphs>
  <Slides>10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6.885 Class 1</vt:lpstr>
      <vt:lpstr>Administrivia</vt:lpstr>
      <vt:lpstr>Interactive  Large-Scale Visualization using a GPU Database</vt:lpstr>
      <vt:lpstr>The Need for Interactive Analytics</vt:lpstr>
      <vt:lpstr>MapD: GPU Accelerated SQL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6.885 Class 1</dc:title>
  <dc:creator>Sam Madden</dc:creator>
  <cp:lastModifiedBy>Sam Madden</cp:lastModifiedBy>
  <cp:revision>2</cp:revision>
  <dcterms:created xsi:type="dcterms:W3CDTF">2013-09-05T12:47:14Z</dcterms:created>
  <dcterms:modified xsi:type="dcterms:W3CDTF">2013-09-05T14:40:37Z</dcterms:modified>
</cp:coreProperties>
</file>